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1" r:id="rId5"/>
    <p:sldId id="262" r:id="rId6"/>
    <p:sldId id="276" r:id="rId7"/>
    <p:sldId id="275" r:id="rId8"/>
    <p:sldId id="265" r:id="rId9"/>
    <p:sldId id="270" r:id="rId10"/>
    <p:sldId id="266" r:id="rId11"/>
    <p:sldId id="277" r:id="rId12"/>
    <p:sldId id="278" r:id="rId13"/>
    <p:sldId id="272" r:id="rId14"/>
    <p:sldId id="271" r:id="rId15"/>
    <p:sldId id="279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A54"/>
    <a:srgbClr val="029FE4"/>
    <a:srgbClr val="CA58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#images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Bad Weld</c:v>
                </c:pt>
                <c:pt idx="1">
                  <c:v>Good Weld</c:v>
                </c:pt>
                <c:pt idx="2">
                  <c:v>Defect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1378</c:v>
                </c:pt>
                <c:pt idx="1">
                  <c:v>2348</c:v>
                </c:pt>
                <c:pt idx="2">
                  <c:v>1960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DB-445A-ADA0-F2DDC7D136E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56096288"/>
        <c:axId val="1056083328"/>
      </c:barChart>
      <c:catAx>
        <c:axId val="1056096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6083328"/>
        <c:crosses val="autoZero"/>
        <c:auto val="1"/>
        <c:lblAlgn val="ctr"/>
        <c:lblOffset val="100"/>
        <c:noMultiLvlLbl val="0"/>
      </c:catAx>
      <c:valAx>
        <c:axId val="105608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6096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Images%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EF-4B86-A4E2-D77008959CD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EF-4B86-A4E2-D77008959CD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AEF-4B86-A4E2-D77008959CD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Valid</c:v>
                </c:pt>
                <c:pt idx="2">
                  <c:v>Test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1619</c:v>
                </c:pt>
                <c:pt idx="1">
                  <c:v>283</c:v>
                </c:pt>
                <c:pt idx="2">
                  <c:v>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EF-4B86-A4E2-D77008959CDD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56572F-6EEF-409C-B307-70AA66F89B6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44A9282-3B8B-4879-8EA2-FFE77B4C81A8}">
      <dgm:prSet/>
      <dgm:spPr/>
      <dgm:t>
        <a:bodyPr/>
        <a:lstStyle/>
        <a:p>
          <a:pPr algn="ctr"/>
          <a:r>
            <a:rPr lang="en-GB" dirty="0"/>
            <a:t>Developing a YOLO-based object detection model</a:t>
          </a:r>
          <a:endParaRPr lang="en-US" dirty="0"/>
        </a:p>
      </dgm:t>
    </dgm:pt>
    <dgm:pt modelId="{2FF75FEA-8875-4DCF-87BE-1C9017E72196}" type="parTrans" cxnId="{DBF9B516-1C86-4062-9E38-7F149D7404C5}">
      <dgm:prSet/>
      <dgm:spPr/>
      <dgm:t>
        <a:bodyPr/>
        <a:lstStyle/>
        <a:p>
          <a:endParaRPr lang="en-US"/>
        </a:p>
      </dgm:t>
    </dgm:pt>
    <dgm:pt modelId="{C11A9A47-21FD-43FE-8833-6F60EF494770}" type="sibTrans" cxnId="{DBF9B516-1C86-4062-9E38-7F149D7404C5}">
      <dgm:prSet/>
      <dgm:spPr/>
      <dgm:t>
        <a:bodyPr/>
        <a:lstStyle/>
        <a:p>
          <a:endParaRPr lang="en-US"/>
        </a:p>
      </dgm:t>
    </dgm:pt>
    <dgm:pt modelId="{EC7A6A5F-C822-4652-9119-CA171EBA6002}">
      <dgm:prSet/>
      <dgm:spPr/>
      <dgm:t>
        <a:bodyPr/>
        <a:lstStyle/>
        <a:p>
          <a:r>
            <a:rPr lang="en-US"/>
            <a:t>Understanding YOLO’s strengths and weaknesses</a:t>
          </a:r>
        </a:p>
      </dgm:t>
    </dgm:pt>
    <dgm:pt modelId="{BC95086F-ACC8-4914-9006-72A27E791DCA}" type="parTrans" cxnId="{ED889140-03B4-4867-B715-064FAF7DBF33}">
      <dgm:prSet/>
      <dgm:spPr/>
      <dgm:t>
        <a:bodyPr/>
        <a:lstStyle/>
        <a:p>
          <a:endParaRPr lang="en-US"/>
        </a:p>
      </dgm:t>
    </dgm:pt>
    <dgm:pt modelId="{29E49010-005E-41E4-8B84-FFE2158393ED}" type="sibTrans" cxnId="{ED889140-03B4-4867-B715-064FAF7DBF33}">
      <dgm:prSet/>
      <dgm:spPr/>
      <dgm:t>
        <a:bodyPr/>
        <a:lstStyle/>
        <a:p>
          <a:endParaRPr lang="en-US"/>
        </a:p>
      </dgm:t>
    </dgm:pt>
    <dgm:pt modelId="{0006E2CF-14B7-4BDA-A6BF-1431C794C246}">
      <dgm:prSet/>
      <dgm:spPr/>
      <dgm:t>
        <a:bodyPr/>
        <a:lstStyle/>
        <a:p>
          <a:r>
            <a:rPr lang="en-GB"/>
            <a:t>Highlighting the potential for integrating AI with mechanical engineering</a:t>
          </a:r>
          <a:endParaRPr lang="en-US"/>
        </a:p>
      </dgm:t>
    </dgm:pt>
    <dgm:pt modelId="{DE8776C5-EA05-4132-8726-D9D49629A9A5}" type="parTrans" cxnId="{9E088A7A-F59F-4327-B2E8-B10BB3C458EA}">
      <dgm:prSet/>
      <dgm:spPr/>
      <dgm:t>
        <a:bodyPr/>
        <a:lstStyle/>
        <a:p>
          <a:endParaRPr lang="en-US"/>
        </a:p>
      </dgm:t>
    </dgm:pt>
    <dgm:pt modelId="{DA58F8EB-01C3-447C-A785-A1FA3339C9E8}" type="sibTrans" cxnId="{9E088A7A-F59F-4327-B2E8-B10BB3C458EA}">
      <dgm:prSet/>
      <dgm:spPr/>
      <dgm:t>
        <a:bodyPr/>
        <a:lstStyle/>
        <a:p>
          <a:endParaRPr lang="en-US"/>
        </a:p>
      </dgm:t>
    </dgm:pt>
    <dgm:pt modelId="{11135DD9-CAD0-4D83-BDBE-115FB34DF84E}" type="pres">
      <dgm:prSet presAssocID="{0F56572F-6EEF-409C-B307-70AA66F89B69}" presName="root" presStyleCnt="0">
        <dgm:presLayoutVars>
          <dgm:dir/>
          <dgm:resizeHandles val="exact"/>
        </dgm:presLayoutVars>
      </dgm:prSet>
      <dgm:spPr/>
    </dgm:pt>
    <dgm:pt modelId="{FFFA03D7-7D84-48C3-A82E-7803A7827E1A}" type="pres">
      <dgm:prSet presAssocID="{844A9282-3B8B-4879-8EA2-FFE77B4C81A8}" presName="compNode" presStyleCnt="0"/>
      <dgm:spPr/>
    </dgm:pt>
    <dgm:pt modelId="{9968CEF6-D226-4848-A414-CB6D37294A84}" type="pres">
      <dgm:prSet presAssocID="{844A9282-3B8B-4879-8EA2-FFE77B4C81A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F43900DA-A1D0-47A2-BE61-3797EC770C4D}" type="pres">
      <dgm:prSet presAssocID="{844A9282-3B8B-4879-8EA2-FFE77B4C81A8}" presName="spaceRect" presStyleCnt="0"/>
      <dgm:spPr/>
    </dgm:pt>
    <dgm:pt modelId="{1484C7FB-B7F0-4D32-A181-ECFA6673B6AD}" type="pres">
      <dgm:prSet presAssocID="{844A9282-3B8B-4879-8EA2-FFE77B4C81A8}" presName="textRect" presStyleLbl="revTx" presStyleIdx="0" presStyleCnt="3">
        <dgm:presLayoutVars>
          <dgm:chMax val="1"/>
          <dgm:chPref val="1"/>
        </dgm:presLayoutVars>
      </dgm:prSet>
      <dgm:spPr/>
    </dgm:pt>
    <dgm:pt modelId="{20297E35-A6BA-4A08-9428-F9125B614989}" type="pres">
      <dgm:prSet presAssocID="{C11A9A47-21FD-43FE-8833-6F60EF494770}" presName="sibTrans" presStyleCnt="0"/>
      <dgm:spPr/>
    </dgm:pt>
    <dgm:pt modelId="{E219D9AC-8D6B-4A28-8B61-CD717323F645}" type="pres">
      <dgm:prSet presAssocID="{EC7A6A5F-C822-4652-9119-CA171EBA6002}" presName="compNode" presStyleCnt="0"/>
      <dgm:spPr/>
    </dgm:pt>
    <dgm:pt modelId="{E3642757-444F-4305-B43E-5BA5F3A84312}" type="pres">
      <dgm:prSet presAssocID="{EC7A6A5F-C822-4652-9119-CA171EBA60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9D370D54-01A6-40AB-8818-7942C5582E2D}" type="pres">
      <dgm:prSet presAssocID="{EC7A6A5F-C822-4652-9119-CA171EBA6002}" presName="spaceRect" presStyleCnt="0"/>
      <dgm:spPr/>
    </dgm:pt>
    <dgm:pt modelId="{41631DBD-5E56-46D8-B75A-9A9E133D6A3B}" type="pres">
      <dgm:prSet presAssocID="{EC7A6A5F-C822-4652-9119-CA171EBA6002}" presName="textRect" presStyleLbl="revTx" presStyleIdx="1" presStyleCnt="3">
        <dgm:presLayoutVars>
          <dgm:chMax val="1"/>
          <dgm:chPref val="1"/>
        </dgm:presLayoutVars>
      </dgm:prSet>
      <dgm:spPr/>
    </dgm:pt>
    <dgm:pt modelId="{266B8670-C12F-4D1E-AC99-CCA718CE5486}" type="pres">
      <dgm:prSet presAssocID="{29E49010-005E-41E4-8B84-FFE2158393ED}" presName="sibTrans" presStyleCnt="0"/>
      <dgm:spPr/>
    </dgm:pt>
    <dgm:pt modelId="{F04FFEE1-DE47-43F8-9830-FE7A51ACA1EA}" type="pres">
      <dgm:prSet presAssocID="{0006E2CF-14B7-4BDA-A6BF-1431C794C246}" presName="compNode" presStyleCnt="0"/>
      <dgm:spPr/>
    </dgm:pt>
    <dgm:pt modelId="{2B1A3902-EEB2-491F-AF57-FFC9539052DD}" type="pres">
      <dgm:prSet presAssocID="{0006E2CF-14B7-4BDA-A6BF-1431C794C24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867AD2D-503A-489A-AA13-6273366C794D}" type="pres">
      <dgm:prSet presAssocID="{0006E2CF-14B7-4BDA-A6BF-1431C794C246}" presName="spaceRect" presStyleCnt="0"/>
      <dgm:spPr/>
    </dgm:pt>
    <dgm:pt modelId="{DA14BF75-BE62-4E5C-B19D-D4C0E719B38C}" type="pres">
      <dgm:prSet presAssocID="{0006E2CF-14B7-4BDA-A6BF-1431C794C24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BF9B516-1C86-4062-9E38-7F149D7404C5}" srcId="{0F56572F-6EEF-409C-B307-70AA66F89B69}" destId="{844A9282-3B8B-4879-8EA2-FFE77B4C81A8}" srcOrd="0" destOrd="0" parTransId="{2FF75FEA-8875-4DCF-87BE-1C9017E72196}" sibTransId="{C11A9A47-21FD-43FE-8833-6F60EF494770}"/>
    <dgm:cxn modelId="{87C0A51D-2D5F-475C-A8BF-07F3D260BADF}" type="presOf" srcId="{0006E2CF-14B7-4BDA-A6BF-1431C794C246}" destId="{DA14BF75-BE62-4E5C-B19D-D4C0E719B38C}" srcOrd="0" destOrd="0" presId="urn:microsoft.com/office/officeart/2018/2/layout/IconLabelList"/>
    <dgm:cxn modelId="{91501C20-B61C-495C-8764-662B0C5EB56E}" type="presOf" srcId="{EC7A6A5F-C822-4652-9119-CA171EBA6002}" destId="{41631DBD-5E56-46D8-B75A-9A9E133D6A3B}" srcOrd="0" destOrd="0" presId="urn:microsoft.com/office/officeart/2018/2/layout/IconLabelList"/>
    <dgm:cxn modelId="{ED889140-03B4-4867-B715-064FAF7DBF33}" srcId="{0F56572F-6EEF-409C-B307-70AA66F89B69}" destId="{EC7A6A5F-C822-4652-9119-CA171EBA6002}" srcOrd="1" destOrd="0" parTransId="{BC95086F-ACC8-4914-9006-72A27E791DCA}" sibTransId="{29E49010-005E-41E4-8B84-FFE2158393ED}"/>
    <dgm:cxn modelId="{4F32BD65-AC03-436A-9BF8-AF7C5FB414E9}" type="presOf" srcId="{0F56572F-6EEF-409C-B307-70AA66F89B69}" destId="{11135DD9-CAD0-4D83-BDBE-115FB34DF84E}" srcOrd="0" destOrd="0" presId="urn:microsoft.com/office/officeart/2018/2/layout/IconLabelList"/>
    <dgm:cxn modelId="{9E088A7A-F59F-4327-B2E8-B10BB3C458EA}" srcId="{0F56572F-6EEF-409C-B307-70AA66F89B69}" destId="{0006E2CF-14B7-4BDA-A6BF-1431C794C246}" srcOrd="2" destOrd="0" parTransId="{DE8776C5-EA05-4132-8726-D9D49629A9A5}" sibTransId="{DA58F8EB-01C3-447C-A785-A1FA3339C9E8}"/>
    <dgm:cxn modelId="{CF643BB4-3695-4345-8A95-A451093BC1A3}" type="presOf" srcId="{844A9282-3B8B-4879-8EA2-FFE77B4C81A8}" destId="{1484C7FB-B7F0-4D32-A181-ECFA6673B6AD}" srcOrd="0" destOrd="0" presId="urn:microsoft.com/office/officeart/2018/2/layout/IconLabelList"/>
    <dgm:cxn modelId="{6DA252C9-40F7-426D-B103-BD85DFDC9831}" type="presParOf" srcId="{11135DD9-CAD0-4D83-BDBE-115FB34DF84E}" destId="{FFFA03D7-7D84-48C3-A82E-7803A7827E1A}" srcOrd="0" destOrd="0" presId="urn:microsoft.com/office/officeart/2018/2/layout/IconLabelList"/>
    <dgm:cxn modelId="{14EA17DA-549B-4549-ADD7-8C3AD3714C28}" type="presParOf" srcId="{FFFA03D7-7D84-48C3-A82E-7803A7827E1A}" destId="{9968CEF6-D226-4848-A414-CB6D37294A84}" srcOrd="0" destOrd="0" presId="urn:microsoft.com/office/officeart/2018/2/layout/IconLabelList"/>
    <dgm:cxn modelId="{97410E43-A0D7-4930-8313-DE0A3129F08B}" type="presParOf" srcId="{FFFA03D7-7D84-48C3-A82E-7803A7827E1A}" destId="{F43900DA-A1D0-47A2-BE61-3797EC770C4D}" srcOrd="1" destOrd="0" presId="urn:microsoft.com/office/officeart/2018/2/layout/IconLabelList"/>
    <dgm:cxn modelId="{14935438-DF1B-4FF4-9865-5C68B9C5CD9B}" type="presParOf" srcId="{FFFA03D7-7D84-48C3-A82E-7803A7827E1A}" destId="{1484C7FB-B7F0-4D32-A181-ECFA6673B6AD}" srcOrd="2" destOrd="0" presId="urn:microsoft.com/office/officeart/2018/2/layout/IconLabelList"/>
    <dgm:cxn modelId="{BF05EFF6-85F5-4B65-8E54-9B41E62CA8F9}" type="presParOf" srcId="{11135DD9-CAD0-4D83-BDBE-115FB34DF84E}" destId="{20297E35-A6BA-4A08-9428-F9125B614989}" srcOrd="1" destOrd="0" presId="urn:microsoft.com/office/officeart/2018/2/layout/IconLabelList"/>
    <dgm:cxn modelId="{EA2D9D01-2829-4E95-91C8-CE5AC5B0B79B}" type="presParOf" srcId="{11135DD9-CAD0-4D83-BDBE-115FB34DF84E}" destId="{E219D9AC-8D6B-4A28-8B61-CD717323F645}" srcOrd="2" destOrd="0" presId="urn:microsoft.com/office/officeart/2018/2/layout/IconLabelList"/>
    <dgm:cxn modelId="{EF3CA661-65B0-4205-BAAC-948E061E70B1}" type="presParOf" srcId="{E219D9AC-8D6B-4A28-8B61-CD717323F645}" destId="{E3642757-444F-4305-B43E-5BA5F3A84312}" srcOrd="0" destOrd="0" presId="urn:microsoft.com/office/officeart/2018/2/layout/IconLabelList"/>
    <dgm:cxn modelId="{D38716D0-A82B-47A8-B43F-C7424EDB8192}" type="presParOf" srcId="{E219D9AC-8D6B-4A28-8B61-CD717323F645}" destId="{9D370D54-01A6-40AB-8818-7942C5582E2D}" srcOrd="1" destOrd="0" presId="urn:microsoft.com/office/officeart/2018/2/layout/IconLabelList"/>
    <dgm:cxn modelId="{BD8D6984-F524-4CF5-9AC9-D2E9897A8B71}" type="presParOf" srcId="{E219D9AC-8D6B-4A28-8B61-CD717323F645}" destId="{41631DBD-5E56-46D8-B75A-9A9E133D6A3B}" srcOrd="2" destOrd="0" presId="urn:microsoft.com/office/officeart/2018/2/layout/IconLabelList"/>
    <dgm:cxn modelId="{F273AB44-3321-4621-A09A-CC4881514BA3}" type="presParOf" srcId="{11135DD9-CAD0-4D83-BDBE-115FB34DF84E}" destId="{266B8670-C12F-4D1E-AC99-CCA718CE5486}" srcOrd="3" destOrd="0" presId="urn:microsoft.com/office/officeart/2018/2/layout/IconLabelList"/>
    <dgm:cxn modelId="{37D5FD1C-A207-4213-ACB8-ECDF5D17C659}" type="presParOf" srcId="{11135DD9-CAD0-4D83-BDBE-115FB34DF84E}" destId="{F04FFEE1-DE47-43F8-9830-FE7A51ACA1EA}" srcOrd="4" destOrd="0" presId="urn:microsoft.com/office/officeart/2018/2/layout/IconLabelList"/>
    <dgm:cxn modelId="{4C65699F-BD96-4625-A19E-91714897556B}" type="presParOf" srcId="{F04FFEE1-DE47-43F8-9830-FE7A51ACA1EA}" destId="{2B1A3902-EEB2-491F-AF57-FFC9539052DD}" srcOrd="0" destOrd="0" presId="urn:microsoft.com/office/officeart/2018/2/layout/IconLabelList"/>
    <dgm:cxn modelId="{62D60EED-0E87-424F-8216-7FB1B2238EC2}" type="presParOf" srcId="{F04FFEE1-DE47-43F8-9830-FE7A51ACA1EA}" destId="{9867AD2D-503A-489A-AA13-6273366C794D}" srcOrd="1" destOrd="0" presId="urn:microsoft.com/office/officeart/2018/2/layout/IconLabelList"/>
    <dgm:cxn modelId="{8B69B0DC-B795-4DFD-B591-2A2ADC88FE8E}" type="presParOf" srcId="{F04FFEE1-DE47-43F8-9830-FE7A51ACA1EA}" destId="{DA14BF75-BE62-4E5C-B19D-D4C0E719B38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68CEF6-D226-4848-A414-CB6D37294A84}">
      <dsp:nvSpPr>
        <dsp:cNvPr id="0" name=""/>
        <dsp:cNvSpPr/>
      </dsp:nvSpPr>
      <dsp:spPr>
        <a:xfrm>
          <a:off x="1212569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84C7FB-B7F0-4D32-A181-ECFA6673B6AD}">
      <dsp:nvSpPr>
        <dsp:cNvPr id="0" name=""/>
        <dsp:cNvSpPr/>
      </dsp:nvSpPr>
      <dsp:spPr>
        <a:xfrm>
          <a:off x="417971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Developing a YOLO-based object detection model</a:t>
          </a:r>
          <a:endParaRPr lang="en-US" sz="1700" kern="1200" dirty="0"/>
        </a:p>
      </dsp:txBody>
      <dsp:txXfrm>
        <a:off x="417971" y="2451332"/>
        <a:ext cx="2889450" cy="720000"/>
      </dsp:txXfrm>
    </dsp:sp>
    <dsp:sp modelId="{E3642757-444F-4305-B43E-5BA5F3A84312}">
      <dsp:nvSpPr>
        <dsp:cNvPr id="0" name=""/>
        <dsp:cNvSpPr/>
      </dsp:nvSpPr>
      <dsp:spPr>
        <a:xfrm>
          <a:off x="4607673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631DBD-5E56-46D8-B75A-9A9E133D6A3B}">
      <dsp:nvSpPr>
        <dsp:cNvPr id="0" name=""/>
        <dsp:cNvSpPr/>
      </dsp:nvSpPr>
      <dsp:spPr>
        <a:xfrm>
          <a:off x="3813075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Understanding YOLO’s strengths and weaknesses</a:t>
          </a:r>
        </a:p>
      </dsp:txBody>
      <dsp:txXfrm>
        <a:off x="3813075" y="2451332"/>
        <a:ext cx="2889450" cy="720000"/>
      </dsp:txXfrm>
    </dsp:sp>
    <dsp:sp modelId="{2B1A3902-EEB2-491F-AF57-FFC9539052DD}">
      <dsp:nvSpPr>
        <dsp:cNvPr id="0" name=""/>
        <dsp:cNvSpPr/>
      </dsp:nvSpPr>
      <dsp:spPr>
        <a:xfrm>
          <a:off x="8002777" y="7943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4BF75-BE62-4E5C-B19D-D4C0E719B38C}">
      <dsp:nvSpPr>
        <dsp:cNvPr id="0" name=""/>
        <dsp:cNvSpPr/>
      </dsp:nvSpPr>
      <dsp:spPr>
        <a:xfrm>
          <a:off x="7208178" y="245133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Highlighting the potential for integrating AI with mechanical engineering</a:t>
          </a:r>
          <a:endParaRPr lang="en-US" sz="1700" kern="1200"/>
        </a:p>
      </dsp:txBody>
      <dsp:txXfrm>
        <a:off x="7208178" y="2451332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eg>
</file>

<file path=ppt/media/image24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56552-A9BD-4083-89BD-0F8B083ECFDC}" type="datetimeFigureOut">
              <a:rPr lang="en-GB" smtClean="0"/>
              <a:t>04/01/2025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2C743-E89B-4595-930F-B223651E1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220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B45BA-4BA4-99B7-1ED3-C90CB7407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E2B2E-CC81-6C3A-4218-B52690412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36D42-1CB6-C3D0-0566-96CB0C16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201C1-DF9F-474C-8D3B-5C917EA9763E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B61BD-A913-F04A-DAF3-1F9ABDBB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9EBD2-BE40-9488-463F-351CC4B1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94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EB99C-4EA4-21CC-AA19-546344F4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118A7-5490-A860-6D1E-6587CB770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BDEE8-5EF0-ECFF-06EB-F44DBB04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224D7-98B7-4DDC-A557-1C3326A043DB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E8315-0FC4-4F28-09F2-FD76909FE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0F2AD-8521-F8CD-A3A8-D7DF4210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070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D1EF89-1FB8-BA19-C21A-19E424CAC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114F9-4A7A-183D-291E-0D62769A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59EC1-650E-30E6-44B3-989D1929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76EF-D97A-4442-92F5-5AC0DB96AA86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27989-7BF8-FAC1-0B6C-DB5C344A8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B0672-2368-B8FD-C942-03CA359B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49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B3811-B11C-3146-0C19-84BE77A32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26EE5-59DD-7D5C-ADE9-5FD8E7EA3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4677A-9A3D-29AC-66CD-47FF02D83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928BD-BA3E-4939-B9DC-6635C3081CA6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D25B0-B8E4-5CB8-3985-6655E3337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4A8FE-DF4E-153B-5EF6-F4C9992F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68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ED579-B680-515A-FB28-82F4FA98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E4C7-452B-7600-39D0-79CF2AEDB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A2BA5-13D4-C0E2-A974-73A3D6B85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54F1F-2E3D-4A8E-9132-0EF4931D874E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69A57-C723-16FE-7FCF-8A4593B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3AD2E-7FD7-B9E6-91E9-123FCA7E0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10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42C3-C8DF-6282-1A8E-9ECE0329B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16620-A1E9-E0D9-8FC1-BA54D01BB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8EC1AE-251E-3A37-5CE0-6CEFE9F7A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83F9C-0A43-6C1A-B23C-DC00607D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6F89-B247-497D-B668-FA11B42577ED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09530-2F64-43C0-572D-B39A6DC9F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9690E-C8B3-BF11-1466-173478ED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184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BFD07-BF97-3E72-FFB6-5A5EC414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C2097-BC4D-8DDB-63F1-9A17FE825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F62EB-2884-5B30-0DC0-F646ADD19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CF44-4FA7-DDE0-F650-9155CBC12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72A4A0-A082-A807-8961-2AF143FC8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C87D4E-B208-6DBD-1C9E-A65EFB38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B3BB8-4B4C-4A7B-8FC7-EB820F06F349}" type="datetime1">
              <a:rPr lang="en-GB" smtClean="0"/>
              <a:t>04/01/2025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55C0F-B45C-F9A7-0B9F-C9482609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2B0E7-A03C-5D6A-ADE9-3D129796C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5687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F06E9-F2CE-0D02-0154-D63BDF16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6C0075-D68E-E6FE-C452-AE5E64C2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3A89-A7E6-4F8B-A024-5050B303F017}" type="datetime1">
              <a:rPr lang="en-GB" smtClean="0"/>
              <a:t>04/01/2025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E802C-AF70-2668-98F7-61390447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A3A06-8779-0910-9AB3-EBAD8B577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31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A4A017-C157-26C7-47B0-16C53FFD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0D92C-D884-4193-BC64-4E97632EB782}" type="datetime1">
              <a:rPr lang="en-GB" smtClean="0"/>
              <a:t>04/01/2025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82CFD-368D-EE21-D2EA-AFBBADB47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C0692-E3CA-31B3-D911-629074E5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73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331F-6042-F82C-7814-C6667D45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369AE-B039-C538-CCC0-41DAD1BF4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4F50D8-330D-86CC-8B84-B1066143F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B5C78-1C3C-7D28-2C29-E282A6AC8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750FD-36C0-4C42-899D-67C68338B32F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3D008-8B6B-88F5-C920-9332B5D40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7DF78-07D5-F1C5-B1E9-D5C3A341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1712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B556D-811B-B3C5-FEA7-3F26BEA39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6E6FD4-589C-1F0E-7CA2-776CE3BB9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80916-70D7-7254-4942-9C59E6174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536DA-739E-65FD-9C7C-772E06CA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7322-6927-4BA9-8AE4-3B83DA2A4AEE}" type="datetime1">
              <a:rPr lang="en-GB" smtClean="0"/>
              <a:t>04/01/2025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869931-3F71-1D9F-84B3-AFC7E0E9A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EFEA7-ECA2-E623-E85F-83D33525C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69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87E0BE-9165-A0DE-B95C-21410CD6D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FC389-026C-023F-9187-54DD1707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2FDA-788A-AD4E-8AC5-8C89D724C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9B7742-AAE3-4B30-968C-6F2DAD5BF255}" type="datetime1">
              <a:rPr lang="en-GB" smtClean="0"/>
              <a:t>04/01/2025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3935F-25D6-BF36-E197-0E5B59012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B8E5A-13AC-56F8-F78E-D7924F248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BE4099-1221-454A-B7D8-CB1E7BEBAC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63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a pipe welding robot? Advantages and disadvantages - Standard Bots">
            <a:extLst>
              <a:ext uri="{FF2B5EF4-FFF2-40B4-BE49-F238E27FC236}">
                <a16:creationId xmlns:a16="http://schemas.microsoft.com/office/drawing/2014/main" id="{1DA1B853-915E-F978-A397-8F7385A8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5" b="2226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DD77EC-00EB-9B08-7A7D-AB379B493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FFFFFF"/>
                </a:solidFill>
              </a:rPr>
              <a:t>Welding Defect Detection with YOLO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96D1A-A852-E0D4-D418-5A5B70C9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Autofit/>
          </a:bodyPr>
          <a:lstStyle/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Intelligent Systems</a:t>
            </a:r>
          </a:p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Fadi Aldeeb – 112537</a:t>
            </a:r>
          </a:p>
          <a:p>
            <a:r>
              <a:rPr lang="en-GB" sz="2000" b="0" i="0" u="none" strike="noStrike" baseline="0" dirty="0">
                <a:solidFill>
                  <a:srgbClr val="FFFFFF"/>
                </a:solidFill>
                <a:latin typeface="Times New Roman" panose="02020603050405020304" pitchFamily="18" charset="0"/>
              </a:rPr>
              <a:t>Supervisor: prof. Joao Sousa</a:t>
            </a:r>
            <a:endParaRPr lang="en-GB" sz="2000" dirty="0">
              <a:solidFill>
                <a:srgbClr val="FFFFFF"/>
              </a:solidFill>
            </a:endParaRPr>
          </a:p>
        </p:txBody>
      </p:sp>
      <p:pic>
        <p:nvPicPr>
          <p:cNvPr id="4" name="Picture 3" descr="A blue and grey logo&#10;&#10;Description automatically generated">
            <a:extLst>
              <a:ext uri="{FF2B5EF4-FFF2-40B4-BE49-F238E27FC236}">
                <a16:creationId xmlns:a16="http://schemas.microsoft.com/office/drawing/2014/main" id="{5CA381B2-A1B8-7B5D-478C-8FF300AF7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21" y="677051"/>
            <a:ext cx="1867138" cy="8204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Arrow: Pentagon 4">
            <a:extLst>
              <a:ext uri="{FF2B5EF4-FFF2-40B4-BE49-F238E27FC236}">
                <a16:creationId xmlns:a16="http://schemas.microsoft.com/office/drawing/2014/main" id="{D79453FB-F765-3F72-3B18-66452629A079}"/>
              </a:ext>
            </a:extLst>
          </p:cNvPr>
          <p:cNvSpPr/>
          <p:nvPr/>
        </p:nvSpPr>
        <p:spPr>
          <a:xfrm flipH="1">
            <a:off x="9653307" y="677051"/>
            <a:ext cx="2538693" cy="617573"/>
          </a:xfrm>
          <a:prstGeom prst="homePlate">
            <a:avLst/>
          </a:prstGeom>
          <a:solidFill>
            <a:srgbClr val="029FE4"/>
          </a:solidFill>
          <a:ln>
            <a:solidFill>
              <a:srgbClr val="354A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25</a:t>
            </a:r>
            <a:r>
              <a:rPr lang="en-US" sz="1600" baseline="30000" dirty="0"/>
              <a:t>th</a:t>
            </a:r>
            <a:r>
              <a:rPr lang="en-US" sz="1600" dirty="0"/>
              <a:t> of January 2025</a:t>
            </a:r>
            <a:endParaRPr lang="en-GB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B6FCB-D429-094D-DC7A-C6C2B6F49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6235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3D43B0-F6C7-D80D-EF1D-66A734B3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603E6F-D5D7-7ECE-11BE-8B803030F2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744831"/>
              </p:ext>
            </p:extLst>
          </p:nvPr>
        </p:nvGraphicFramePr>
        <p:xfrm>
          <a:off x="373626" y="2548000"/>
          <a:ext cx="5722374" cy="3014030"/>
        </p:xfrm>
        <a:graphic>
          <a:graphicData uri="http://schemas.openxmlformats.org/drawingml/2006/table">
            <a:tbl>
              <a:tblPr firstRow="1" firstCol="1"/>
              <a:tblGrid>
                <a:gridCol w="1151177">
                  <a:extLst>
                    <a:ext uri="{9D8B030D-6E8A-4147-A177-3AD203B41FA5}">
                      <a16:colId xmlns:a16="http://schemas.microsoft.com/office/drawing/2014/main" val="49377418"/>
                    </a:ext>
                  </a:extLst>
                </a:gridCol>
                <a:gridCol w="1016612">
                  <a:extLst>
                    <a:ext uri="{9D8B030D-6E8A-4147-A177-3AD203B41FA5}">
                      <a16:colId xmlns:a16="http://schemas.microsoft.com/office/drawing/2014/main" val="1647545539"/>
                    </a:ext>
                  </a:extLst>
                </a:gridCol>
                <a:gridCol w="1004834">
                  <a:extLst>
                    <a:ext uri="{9D8B030D-6E8A-4147-A177-3AD203B41FA5}">
                      <a16:colId xmlns:a16="http://schemas.microsoft.com/office/drawing/2014/main" val="2130204919"/>
                    </a:ext>
                  </a:extLst>
                </a:gridCol>
                <a:gridCol w="787137">
                  <a:extLst>
                    <a:ext uri="{9D8B030D-6E8A-4147-A177-3AD203B41FA5}">
                      <a16:colId xmlns:a16="http://schemas.microsoft.com/office/drawing/2014/main" val="3603259110"/>
                    </a:ext>
                  </a:extLst>
                </a:gridCol>
                <a:gridCol w="873731">
                  <a:extLst>
                    <a:ext uri="{9D8B030D-6E8A-4147-A177-3AD203B41FA5}">
                      <a16:colId xmlns:a16="http://schemas.microsoft.com/office/drawing/2014/main" val="3767969930"/>
                    </a:ext>
                  </a:extLst>
                </a:gridCol>
                <a:gridCol w="888883">
                  <a:extLst>
                    <a:ext uri="{9D8B030D-6E8A-4147-A177-3AD203B41FA5}">
                      <a16:colId xmlns:a16="http://schemas.microsoft.com/office/drawing/2014/main" val="2028827177"/>
                    </a:ext>
                  </a:extLst>
                </a:gridCol>
              </a:tblGrid>
              <a:tr h="4657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Instances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20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20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3692126"/>
                  </a:ext>
                </a:extLst>
              </a:tr>
              <a:tr h="1467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77445"/>
                  </a:ext>
                </a:extLst>
              </a:tr>
              <a:tr h="3062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Bad Weld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0.59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2454187"/>
                  </a:ext>
                </a:extLst>
              </a:tr>
              <a:tr h="3062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Good Weld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335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0.87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3337149"/>
                  </a:ext>
                </a:extLst>
              </a:tr>
              <a:tr h="1467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endParaRPr lang="en-GB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273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</a:p>
                  </a:txBody>
                  <a:tcPr marL="170606" marR="170606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301285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6A9591F-7843-9FBA-977B-43EDDD4578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6"/>
          <a:stretch/>
        </p:blipFill>
        <p:spPr bwMode="auto">
          <a:xfrm>
            <a:off x="6479800" y="1759798"/>
            <a:ext cx="5722374" cy="459043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31A076F-2445-1499-42FD-1D6EB2D1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856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78674E-EF69-EF67-7045-A669234E6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47C609C-AA92-63B8-4D6F-00E64D2DE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74FF13F-1EF8-F641-51B3-48FB5C10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1B49C9D-0DB4-E4F5-834A-94B56E421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A4751A9-3188-4FD4-7187-F92877F7D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5F4459A-E596-003D-9F95-380DC1DFB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1D9DC3-783C-9797-7F73-31664489F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1203" y="1821195"/>
            <a:ext cx="5524587" cy="435133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E63C07-A3C2-6ADE-AE32-AC16B75DE6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005" y="2564304"/>
            <a:ext cx="5730240" cy="286512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31A406B-7AFD-41BA-20DA-A86DA672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678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BE484F-242F-CC2D-5EC5-CF2914ECE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A8B3ABC-6587-EBD0-DBBF-51563FB59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28C215-7576-0A42-1F0E-B4BAFC2F2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DC602C-75B2-1291-3090-84A5ED26C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416E28-BF79-036F-8F1D-8CBDD02AD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15FD5B-D4B7-0420-2E9A-BF46F5786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Best Model Evaluation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YOLOv8 Nano</a:t>
            </a:r>
            <a:endParaRPr lang="en-GB" sz="3200" dirty="0">
              <a:solidFill>
                <a:srgbClr val="FFFFFF"/>
              </a:solidFill>
            </a:endParaRPr>
          </a:p>
        </p:txBody>
      </p:sp>
      <p:pic>
        <p:nvPicPr>
          <p:cNvPr id="26" name="Content Placeholder 25" descr="A collage of several images of metal parts&#10;&#10;Description automatically generated">
            <a:extLst>
              <a:ext uri="{FF2B5EF4-FFF2-40B4-BE49-F238E27FC236}">
                <a16:creationId xmlns:a16="http://schemas.microsoft.com/office/drawing/2014/main" id="{4FE69000-A571-669B-F4BB-C68E7489F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50" y="1806401"/>
            <a:ext cx="4351338" cy="4351338"/>
          </a:xfrm>
        </p:spPr>
      </p:pic>
      <p:pic>
        <p:nvPicPr>
          <p:cNvPr id="28" name="Picture 27" descr="A collage of several images of metal pipes&#10;&#10;Description automatically generated">
            <a:extLst>
              <a:ext uri="{FF2B5EF4-FFF2-40B4-BE49-F238E27FC236}">
                <a16:creationId xmlns:a16="http://schemas.microsoft.com/office/drawing/2014/main" id="{E00A3B2B-98A8-F68D-86DF-55C9D6369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12" y="1815082"/>
            <a:ext cx="4352544" cy="43525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3376EB3-1178-1F2E-B49D-1B4177A8DC40}"/>
              </a:ext>
            </a:extLst>
          </p:cNvPr>
          <p:cNvSpPr txBox="1"/>
          <p:nvPr/>
        </p:nvSpPr>
        <p:spPr>
          <a:xfrm>
            <a:off x="1759770" y="6289886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Labels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6DC24-14E1-EA1B-F46D-991E0C438EC6}"/>
              </a:ext>
            </a:extLst>
          </p:cNvPr>
          <p:cNvSpPr txBox="1"/>
          <p:nvPr/>
        </p:nvSpPr>
        <p:spPr>
          <a:xfrm>
            <a:off x="7608007" y="6289886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Predictions</a:t>
            </a:r>
            <a:endParaRPr lang="en-GB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04A60113-3C88-63F3-80AB-A085FBC7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98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34C8B7-20F2-E452-1193-625BDE607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471F7F0-29A3-7B37-2E61-0F7F4E36D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EFE67A-45B1-EEFE-2A0B-C565BA15C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F6E586-BEDA-EC34-6625-0FA749485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464F20D-3820-972A-7E8F-A303CF9CD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F48C563-A631-D4A8-1D65-F0E64BE7E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Comparison with other Contributors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ECC896-E5DF-62FB-F0E6-7D74C8A3F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719042"/>
              </p:ext>
            </p:extLst>
          </p:nvPr>
        </p:nvGraphicFramePr>
        <p:xfrm>
          <a:off x="594433" y="2450460"/>
          <a:ext cx="11041624" cy="3313467"/>
        </p:xfrm>
        <a:graphic>
          <a:graphicData uri="http://schemas.openxmlformats.org/drawingml/2006/table">
            <a:tbl>
              <a:tblPr firstRow="1" firstCol="1"/>
              <a:tblGrid>
                <a:gridCol w="1003784">
                  <a:extLst>
                    <a:ext uri="{9D8B030D-6E8A-4147-A177-3AD203B41FA5}">
                      <a16:colId xmlns:a16="http://schemas.microsoft.com/office/drawing/2014/main" val="4286564089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1788401515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2385064219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1596294502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2110425488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3593216783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4081456024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140426153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2490909087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1571810254"/>
                    </a:ext>
                  </a:extLst>
                </a:gridCol>
                <a:gridCol w="1003784">
                  <a:extLst>
                    <a:ext uri="{9D8B030D-6E8A-4147-A177-3AD203B41FA5}">
                      <a16:colId xmlns:a16="http://schemas.microsoft.com/office/drawing/2014/main" val="2148337935"/>
                    </a:ext>
                  </a:extLst>
                </a:gridCol>
              </a:tblGrid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Device Used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Usage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Epochs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 [h]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18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18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583683"/>
                  </a:ext>
                </a:extLst>
              </a:tr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My V8n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Nvidia RTX 4060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3.89GB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2.932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685894"/>
                  </a:ext>
                </a:extLst>
              </a:tr>
              <a:tr h="11044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Wijaya V8m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Tesla T4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4.17GB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1.150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0.77</a:t>
                      </a:r>
                      <a:endParaRPr lang="en-GB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0.54</a:t>
                      </a:r>
                      <a:endParaRPr lang="en-GB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585382"/>
                  </a:ext>
                </a:extLst>
              </a:tr>
            </a:tbl>
          </a:graphicData>
        </a:graphic>
      </p:graphicFrame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1D76441B-3244-3F54-E6D3-4358D516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645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4FE37-0B7F-CEEA-CFD3-938792F22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Conclusions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CBD4D-003C-3EF1-177E-E268BCD18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472" y="2476367"/>
            <a:ext cx="5584722" cy="4031437"/>
          </a:xfrm>
        </p:spPr>
        <p:txBody>
          <a:bodyPr anchor="ctr">
            <a:normAutofit/>
          </a:bodyPr>
          <a:lstStyle/>
          <a:p>
            <a:pPr algn="just"/>
            <a:r>
              <a:rPr lang="en-GB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Ultralytics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YOLO are powerful:</a:t>
            </a:r>
          </a:p>
          <a:p>
            <a:pPr lvl="1"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chieved a detection precision of 60-75% </a:t>
            </a:r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on small dataset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lvl="1" algn="just"/>
            <a:endParaRPr lang="en-GB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algn="just"/>
            <a:endParaRPr lang="en-GB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igh computational requirements:</a:t>
            </a:r>
          </a:p>
          <a:p>
            <a:pPr lvl="1" algn="just"/>
            <a:r>
              <a:rPr lang="en-GB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GB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alculated GPU RAM requirements around 4GB, making it is not accessible to everyone.</a:t>
            </a:r>
            <a:endParaRPr lang="en-GB" sz="2000" dirty="0"/>
          </a:p>
        </p:txBody>
      </p:sp>
      <p:pic>
        <p:nvPicPr>
          <p:cNvPr id="17410" name="Picture 2" descr="What is Object Detection: A Complete Guide">
            <a:extLst>
              <a:ext uri="{FF2B5EF4-FFF2-40B4-BE49-F238E27FC236}">
                <a16:creationId xmlns:a16="http://schemas.microsoft.com/office/drawing/2014/main" id="{BFCE9E5F-28C0-7344-DA1A-F20350033B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5" t="10465" r="5089"/>
          <a:stretch/>
        </p:blipFill>
        <p:spPr bwMode="auto">
          <a:xfrm>
            <a:off x="6096001" y="-2247"/>
            <a:ext cx="6857800" cy="68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904D5-3BB7-1BF7-90FD-41C1F8525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06994" y="6405497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4942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4146-80B8-416C-39BA-45BC2059A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299" y="116358"/>
            <a:ext cx="3455821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Future Goals</a:t>
            </a:r>
            <a:b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</a:br>
            <a:endParaRPr lang="en-US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E05F3E-9BDC-5589-2156-813D90F6F60A}"/>
              </a:ext>
            </a:extLst>
          </p:cNvPr>
          <p:cNvSpPr txBox="1">
            <a:spLocks/>
          </p:cNvSpPr>
          <p:nvPr/>
        </p:nvSpPr>
        <p:spPr>
          <a:xfrm>
            <a:off x="203334" y="1639963"/>
            <a:ext cx="5721753" cy="4537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2000" dirty="0"/>
              <a:t>S</a:t>
            </a:r>
            <a:r>
              <a:rPr lang="en-US" sz="2000" dirty="0">
                <a:effectLst/>
              </a:rPr>
              <a:t>ecure a better device: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 </a:t>
            </a:r>
            <a:r>
              <a:rPr lang="en-US" sz="2000" dirty="0"/>
              <a:t>T</a:t>
            </a:r>
            <a:r>
              <a:rPr lang="en-US" sz="2000" dirty="0">
                <a:effectLst/>
              </a:rPr>
              <a:t>rain faster </a:t>
            </a:r>
            <a:r>
              <a:rPr lang="en-US" sz="2000" dirty="0"/>
              <a:t>and longer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Better parameters search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Increasing the size of the dataset</a:t>
            </a:r>
          </a:p>
          <a:p>
            <a:pPr marL="45720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Increasing Batch Size</a:t>
            </a:r>
          </a:p>
          <a:p>
            <a:pPr marL="228600" lvl="1">
              <a:spcBef>
                <a:spcPts val="0"/>
              </a:spcBef>
              <a:spcAft>
                <a:spcPts val="800"/>
              </a:spcAft>
            </a:pPr>
            <a:endParaRPr lang="en-US" sz="2000" dirty="0"/>
          </a:p>
          <a:p>
            <a:pPr marL="228600" lvl="1">
              <a:spcBef>
                <a:spcPts val="0"/>
              </a:spcBef>
              <a:spcAft>
                <a:spcPts val="800"/>
              </a:spcAft>
            </a:pPr>
            <a:endParaRPr lang="en-US" sz="2000" dirty="0"/>
          </a:p>
          <a:p>
            <a:pPr marL="5715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Another direction:</a:t>
            </a:r>
          </a:p>
          <a:p>
            <a:pPr marL="51435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Create complimentary software to calculate the actual dimensions of the defects and bad welding</a:t>
            </a:r>
          </a:p>
          <a:p>
            <a:pPr marL="514350" lvl="1">
              <a:spcBef>
                <a:spcPts val="0"/>
              </a:spcBef>
              <a:spcAft>
                <a:spcPts val="800"/>
              </a:spcAft>
            </a:pPr>
            <a:r>
              <a:rPr lang="en-US" sz="2000" dirty="0"/>
              <a:t>Serving as</a:t>
            </a:r>
            <a:r>
              <a:rPr lang="en-US" sz="2000" dirty="0">
                <a:effectLst/>
              </a:rPr>
              <a:t> the base of welding robotic arms input feed system</a:t>
            </a:r>
          </a:p>
        </p:txBody>
      </p:sp>
      <p:pic>
        <p:nvPicPr>
          <p:cNvPr id="16386" name="Picture 2" descr="The Synergy Of Artificial Intelligence And Robots In Medical Practice">
            <a:extLst>
              <a:ext uri="{FF2B5EF4-FFF2-40B4-BE49-F238E27FC236}">
                <a16:creationId xmlns:a16="http://schemas.microsoft.com/office/drawing/2014/main" id="{506E31F0-E606-E845-CC24-4011F9C641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2" r="41818"/>
          <a:stretch/>
        </p:blipFill>
        <p:spPr bwMode="auto">
          <a:xfrm>
            <a:off x="6192456" y="10"/>
            <a:ext cx="599954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391" name="Group 16390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6392" name="Rectangle 16391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93" name="Rectangle 16392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2076B-CBE6-57DE-FD09-37384224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388092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2151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bstract picture of the brain made up of patterns">
            <a:extLst>
              <a:ext uri="{FF2B5EF4-FFF2-40B4-BE49-F238E27FC236}">
                <a16:creationId xmlns:a16="http://schemas.microsoft.com/office/drawing/2014/main" id="{6FBDBC6D-B821-09D0-7673-D240B5E322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9087" b="1925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0F65D7-1491-61A3-C5DA-F08AD75C5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Thank You For Listening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0D346-27FF-0AB6-77E5-CC19C06C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9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7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371" name="Rectangle 1537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2F3A5-9307-2C80-5711-4C12689B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Contents</a:t>
            </a:r>
            <a:endParaRPr lang="en-GB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4F25F-92F2-D906-D2D5-C710F5D3E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700"/>
              <a:t>Scope of the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You Only Look Once (YOLO)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Dataset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Community Contributors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Models Used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Comparison of Trained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Best Model Evaluation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700"/>
              <a:t>Comparison with other Contributors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Future Goals</a:t>
            </a:r>
          </a:p>
          <a:p>
            <a:endParaRPr lang="en-GB" sz="1700"/>
          </a:p>
        </p:txBody>
      </p:sp>
      <p:pic>
        <p:nvPicPr>
          <p:cNvPr id="15364" name="Picture 4" descr="Robotic TIG welding: How it works, benefits, &amp; costs (2024) - Standard Bots">
            <a:extLst>
              <a:ext uri="{FF2B5EF4-FFF2-40B4-BE49-F238E27FC236}">
                <a16:creationId xmlns:a16="http://schemas.microsoft.com/office/drawing/2014/main" id="{161A1D43-24EF-EBCF-F1FB-FA5422DE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7" r="4692"/>
          <a:stretch/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C004B-BDAC-2A0F-7FB1-D23703F4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93648" y="6356349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542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8C0B71-74D8-1314-A5A2-0E39B1EF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00580"/>
            <a:ext cx="9829800" cy="1089529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Scope of the Project</a:t>
            </a:r>
            <a:endParaRPr lang="en-GB" sz="3600">
              <a:solidFill>
                <a:srgbClr val="FFFFFF"/>
              </a:solidFill>
            </a:endParaRPr>
          </a:p>
        </p:txBody>
      </p:sp>
      <p:sp>
        <p:nvSpPr>
          <p:cNvPr id="1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E87121-D16A-D4BC-B5EF-76A401743A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821077"/>
              </p:ext>
            </p:extLst>
          </p:nvPr>
        </p:nvGraphicFramePr>
        <p:xfrm>
          <a:off x="838200" y="2211233"/>
          <a:ext cx="10515600" cy="3965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83878-9D4B-48A6-57D6-E38205212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191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YOLO Vision 2024 : r/Ultralytics">
            <a:extLst>
              <a:ext uri="{FF2B5EF4-FFF2-40B4-BE49-F238E27FC236}">
                <a16:creationId xmlns:a16="http://schemas.microsoft.com/office/drawing/2014/main" id="{CEE73F62-77E3-73F3-E69C-814913C35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" t="31486" r="149" b="-4531"/>
          <a:stretch/>
        </p:blipFill>
        <p:spPr bwMode="auto">
          <a:xfrm>
            <a:off x="-1" y="10"/>
            <a:ext cx="12191695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77537E9-C2F9-67EA-BFA7-FF5F4EE58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615" y="4087190"/>
            <a:ext cx="3450998" cy="2596323"/>
          </a:xfrm>
          <a:prstGeom prst="rect">
            <a:avLst/>
          </a:prstGeom>
        </p:spPr>
      </p:pic>
      <p:pic>
        <p:nvPicPr>
          <p:cNvPr id="2050" name="Picture 2" descr="YOLO11 🚀 NEW - Ultralytics YOLO Docs">
            <a:extLst>
              <a:ext uri="{FF2B5EF4-FFF2-40B4-BE49-F238E27FC236}">
                <a16:creationId xmlns:a16="http://schemas.microsoft.com/office/drawing/2014/main" id="{61BD9094-2A36-DAA1-ECD6-6FAE46EB6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430" y="4256419"/>
            <a:ext cx="5614416" cy="2456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ltralytics YOLOv8 - NVIDIA Jetson AI Lab">
            <a:extLst>
              <a:ext uri="{FF2B5EF4-FFF2-40B4-BE49-F238E27FC236}">
                <a16:creationId xmlns:a16="http://schemas.microsoft.com/office/drawing/2014/main" id="{50D121A0-EF67-BECF-8150-86793C65D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2271" y="2675600"/>
            <a:ext cx="4822975" cy="1205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8925E1-C03A-3848-7A2C-B5347348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1460" y="6347601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4117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ow to Call Datasets Directly with ...">
            <a:extLst>
              <a:ext uri="{FF2B5EF4-FFF2-40B4-BE49-F238E27FC236}">
                <a16:creationId xmlns:a16="http://schemas.microsoft.com/office/drawing/2014/main" id="{40A47D8F-FA98-3B9E-5BC1-0621087AF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6"/>
          <a:stretch/>
        </p:blipFill>
        <p:spPr bwMode="auto">
          <a:xfrm>
            <a:off x="252138" y="501346"/>
            <a:ext cx="941982" cy="165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5A2B4B-313E-18B0-17AB-5E935ED78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573" y="668304"/>
            <a:ext cx="3084872" cy="1325563"/>
          </a:xfrm>
        </p:spPr>
        <p:txBody>
          <a:bodyPr/>
          <a:lstStyle/>
          <a:p>
            <a:r>
              <a:rPr lang="en-US" dirty="0"/>
              <a:t>The Dataset</a:t>
            </a:r>
            <a:br>
              <a:rPr lang="en-US" dirty="0"/>
            </a:br>
            <a:r>
              <a:rPr lang="en-US" dirty="0">
                <a:solidFill>
                  <a:srgbClr val="00B0F0"/>
                </a:solidFill>
              </a:rPr>
              <a:t>Kaggle</a:t>
            </a:r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6D09B-30CD-7594-7EEA-1AF7615C7959}"/>
              </a:ext>
            </a:extLst>
          </p:cNvPr>
          <p:cNvSpPr txBox="1"/>
          <p:nvPr/>
        </p:nvSpPr>
        <p:spPr>
          <a:xfrm>
            <a:off x="5948516" y="668304"/>
            <a:ext cx="5846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</a:rPr>
              <a:t>Welding Defect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B0F0"/>
                </a:solidFill>
                <a:latin typeface="Times New Roman" panose="02020603050405020304" pitchFamily="18" charset="0"/>
              </a:rPr>
              <a:t>Small</a:t>
            </a:r>
            <a:r>
              <a:rPr lang="en-GB" dirty="0">
                <a:latin typeface="Times New Roman" panose="02020603050405020304" pitchFamily="18" charset="0"/>
              </a:rPr>
              <a:t> Dataset: 2028 welding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</a:rPr>
              <a:t>Uniform size of </a:t>
            </a:r>
            <a:r>
              <a:rPr lang="en-GB" dirty="0">
                <a:solidFill>
                  <a:srgbClr val="00B0F0"/>
                </a:solidFill>
                <a:latin typeface="Times New Roman" panose="02020603050405020304" pitchFamily="18" charset="0"/>
              </a:rPr>
              <a:t>640x640 pixels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3 Classes</a:t>
            </a:r>
            <a:r>
              <a:rPr lang="en-US" dirty="0">
                <a:latin typeface="Times New Roman" panose="02020603050405020304" pitchFamily="18" charset="0"/>
              </a:rPr>
              <a:t>: Bad Weld (0), Good Weld (1), Defect (2)</a:t>
            </a:r>
            <a:endParaRPr lang="en-GB" dirty="0">
              <a:latin typeface="Times New Roman" panose="02020603050405020304" pitchFamily="18" charset="0"/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591EF5D-BABE-4FCF-BC74-8ED286BCB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071782"/>
              </p:ext>
            </p:extLst>
          </p:nvPr>
        </p:nvGraphicFramePr>
        <p:xfrm>
          <a:off x="1194120" y="2428980"/>
          <a:ext cx="4052977" cy="3913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ED4E9079-B83D-A085-2E74-496969C83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7917984"/>
              </p:ext>
            </p:extLst>
          </p:nvPr>
        </p:nvGraphicFramePr>
        <p:xfrm>
          <a:off x="6853084" y="2128808"/>
          <a:ext cx="3333135" cy="4095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D0F190E-6512-CC1A-0CDA-EC68968E0643}"/>
              </a:ext>
            </a:extLst>
          </p:cNvPr>
          <p:cNvSpPr txBox="1"/>
          <p:nvPr/>
        </p:nvSpPr>
        <p:spPr>
          <a:xfrm>
            <a:off x="7368736" y="6243891"/>
            <a:ext cx="2684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Percentage of Each Subset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2A34FC-80C2-7E65-A9F1-E24657DF4C42}"/>
              </a:ext>
            </a:extLst>
          </p:cNvPr>
          <p:cNvSpPr txBox="1"/>
          <p:nvPr/>
        </p:nvSpPr>
        <p:spPr>
          <a:xfrm>
            <a:off x="1617950" y="6240918"/>
            <a:ext cx="320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Number of Images in each Class</a:t>
            </a:r>
            <a:endParaRPr lang="en-GB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F435435-CC62-D2CA-7B7C-34A6E0CF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413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C00068-D6D4-4E14-F011-F707E2DC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blue and white graphics&#10;&#10;Description automatically generated">
            <a:extLst>
              <a:ext uri="{FF2B5EF4-FFF2-40B4-BE49-F238E27FC236}">
                <a16:creationId xmlns:a16="http://schemas.microsoft.com/office/drawing/2014/main" id="{5927FEDF-1AC4-0B65-FCD9-4EC3554199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39"/>
          <a:stretch/>
        </p:blipFill>
        <p:spPr>
          <a:xfrm>
            <a:off x="6096000" y="264504"/>
            <a:ext cx="4923449" cy="488215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8555AC8-A31F-E4F7-01BB-AEFF5E8C1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338644"/>
            <a:ext cx="12202175" cy="1519356"/>
            <a:chOff x="-1" y="-29768"/>
            <a:chExt cx="12202175" cy="151935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3C03E37-7ED0-19AE-52C3-13E69D05C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518BEA-7506-877F-D89F-5B680FBB6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2E02916-7129-5FE5-2223-BD70F1BBB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E2E091-9BE8-19BB-C5F0-B43BF0C27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5614"/>
            <a:ext cx="6784181" cy="91397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Dataset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Bounding Boxes Distribution</a:t>
            </a:r>
          </a:p>
        </p:txBody>
      </p:sp>
      <p:pic>
        <p:nvPicPr>
          <p:cNvPr id="7" name="Picture 6" descr="A group of blue graphs&#10;&#10;Description automatically generated">
            <a:extLst>
              <a:ext uri="{FF2B5EF4-FFF2-40B4-BE49-F238E27FC236}">
                <a16:creationId xmlns:a16="http://schemas.microsoft.com/office/drawing/2014/main" id="{D4624454-77F3-E9CE-4134-D74879B411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8"/>
          <a:stretch/>
        </p:blipFill>
        <p:spPr>
          <a:xfrm>
            <a:off x="472851" y="355362"/>
            <a:ext cx="5409366" cy="4748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E1C3ED-B5A3-FEEA-9EF3-7B4D34CE9A74}"/>
              </a:ext>
            </a:extLst>
          </p:cNvPr>
          <p:cNvSpPr txBox="1"/>
          <p:nvPr/>
        </p:nvSpPr>
        <p:spPr>
          <a:xfrm>
            <a:off x="8220151" y="2358895"/>
            <a:ext cx="34989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Location and sizes of Boxes</a:t>
            </a:r>
          </a:p>
          <a:p>
            <a:pPr algn="ctr"/>
            <a:r>
              <a:rPr lang="en-GB" sz="1400" dirty="0"/>
              <a:t>(Common Regions)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4DA4F7-170D-C437-D709-7EB2E618A205}"/>
              </a:ext>
            </a:extLst>
          </p:cNvPr>
          <p:cNvSpPr txBox="1"/>
          <p:nvPr/>
        </p:nvSpPr>
        <p:spPr>
          <a:xfrm>
            <a:off x="1718644" y="4999194"/>
            <a:ext cx="22700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Labels Correlogram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8823AA-EE94-24C0-41D0-36674445C9C6}"/>
              </a:ext>
            </a:extLst>
          </p:cNvPr>
          <p:cNvSpPr/>
          <p:nvPr/>
        </p:nvSpPr>
        <p:spPr>
          <a:xfrm>
            <a:off x="8676640" y="264505"/>
            <a:ext cx="2556592" cy="2057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0320F-39DA-AF27-54C5-9F62829174DE}"/>
              </a:ext>
            </a:extLst>
          </p:cNvPr>
          <p:cNvSpPr/>
          <p:nvPr/>
        </p:nvSpPr>
        <p:spPr>
          <a:xfrm>
            <a:off x="6247265" y="2783840"/>
            <a:ext cx="2348095" cy="2320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A39D03-169D-751F-FB09-328B28C976CD}"/>
              </a:ext>
            </a:extLst>
          </p:cNvPr>
          <p:cNvSpPr/>
          <p:nvPr/>
        </p:nvSpPr>
        <p:spPr>
          <a:xfrm>
            <a:off x="548640" y="995680"/>
            <a:ext cx="1534160" cy="13260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6" name="Picture 25" descr="A collage of blue and white graphics&#10;&#10;Description automatically generated">
            <a:extLst>
              <a:ext uri="{FF2B5EF4-FFF2-40B4-BE49-F238E27FC236}">
                <a16:creationId xmlns:a16="http://schemas.microsoft.com/office/drawing/2014/main" id="{5B389CB5-3131-CF74-F7D2-16BC93FC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39"/>
          <a:stretch/>
        </p:blipFill>
        <p:spPr>
          <a:xfrm>
            <a:off x="6106160" y="274664"/>
            <a:ext cx="4923449" cy="4882150"/>
          </a:xfrm>
          <a:prstGeom prst="rect">
            <a:avLst/>
          </a:prstGeom>
        </p:spPr>
      </p:pic>
      <p:pic>
        <p:nvPicPr>
          <p:cNvPr id="27" name="Picture 26" descr="A group of blue graphs&#10;&#10;Description automatically generated">
            <a:extLst>
              <a:ext uri="{FF2B5EF4-FFF2-40B4-BE49-F238E27FC236}">
                <a16:creationId xmlns:a16="http://schemas.microsoft.com/office/drawing/2014/main" id="{438F8027-D0D2-3B41-3BB9-74472D1C59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8"/>
          <a:stretch/>
        </p:blipFill>
        <p:spPr>
          <a:xfrm>
            <a:off x="483011" y="377097"/>
            <a:ext cx="5409366" cy="474897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B9C912-097D-30A8-06C4-2FA6D6D28A7A}"/>
              </a:ext>
            </a:extLst>
          </p:cNvPr>
          <p:cNvSpPr/>
          <p:nvPr/>
        </p:nvSpPr>
        <p:spPr>
          <a:xfrm>
            <a:off x="8595360" y="2882115"/>
            <a:ext cx="2424089" cy="22645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4492EA-81CF-CA03-D925-EC8E64239BF3}"/>
              </a:ext>
            </a:extLst>
          </p:cNvPr>
          <p:cNvSpPr/>
          <p:nvPr/>
        </p:nvSpPr>
        <p:spPr>
          <a:xfrm>
            <a:off x="3302000" y="3545840"/>
            <a:ext cx="1300480" cy="1558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6F33FD-38BD-FC83-0910-C8F1E99A0B41}"/>
              </a:ext>
            </a:extLst>
          </p:cNvPr>
          <p:cNvSpPr/>
          <p:nvPr/>
        </p:nvSpPr>
        <p:spPr>
          <a:xfrm>
            <a:off x="8676640" y="264505"/>
            <a:ext cx="2556592" cy="2057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95B70901-DD4E-5820-B1A7-E2F141153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415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4B96B1-268C-3E09-A823-D7C775D2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Community Contributors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021A9151-CFD4-13A6-6979-22570D9130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0818555"/>
              </p:ext>
            </p:extLst>
          </p:nvPr>
        </p:nvGraphicFramePr>
        <p:xfrm>
          <a:off x="429088" y="1630869"/>
          <a:ext cx="11372313" cy="4736605"/>
        </p:xfrm>
        <a:graphic>
          <a:graphicData uri="http://schemas.openxmlformats.org/drawingml/2006/table">
            <a:tbl>
              <a:tblPr firstRow="1" firstCol="1"/>
              <a:tblGrid>
                <a:gridCol w="646127">
                  <a:extLst>
                    <a:ext uri="{9D8B030D-6E8A-4147-A177-3AD203B41FA5}">
                      <a16:colId xmlns:a16="http://schemas.microsoft.com/office/drawing/2014/main" val="1444159460"/>
                    </a:ext>
                  </a:extLst>
                </a:gridCol>
                <a:gridCol w="1881054">
                  <a:extLst>
                    <a:ext uri="{9D8B030D-6E8A-4147-A177-3AD203B41FA5}">
                      <a16:colId xmlns:a16="http://schemas.microsoft.com/office/drawing/2014/main" val="3075979893"/>
                    </a:ext>
                  </a:extLst>
                </a:gridCol>
                <a:gridCol w="1559141">
                  <a:extLst>
                    <a:ext uri="{9D8B030D-6E8A-4147-A177-3AD203B41FA5}">
                      <a16:colId xmlns:a16="http://schemas.microsoft.com/office/drawing/2014/main" val="611331847"/>
                    </a:ext>
                  </a:extLst>
                </a:gridCol>
                <a:gridCol w="1166144">
                  <a:extLst>
                    <a:ext uri="{9D8B030D-6E8A-4147-A177-3AD203B41FA5}">
                      <a16:colId xmlns:a16="http://schemas.microsoft.com/office/drawing/2014/main" val="3841391856"/>
                    </a:ext>
                  </a:extLst>
                </a:gridCol>
                <a:gridCol w="1262520">
                  <a:extLst>
                    <a:ext uri="{9D8B030D-6E8A-4147-A177-3AD203B41FA5}">
                      <a16:colId xmlns:a16="http://schemas.microsoft.com/office/drawing/2014/main" val="628642949"/>
                    </a:ext>
                  </a:extLst>
                </a:gridCol>
                <a:gridCol w="1252883">
                  <a:extLst>
                    <a:ext uri="{9D8B030D-6E8A-4147-A177-3AD203B41FA5}">
                      <a16:colId xmlns:a16="http://schemas.microsoft.com/office/drawing/2014/main" val="1709041698"/>
                    </a:ext>
                  </a:extLst>
                </a:gridCol>
                <a:gridCol w="1243244">
                  <a:extLst>
                    <a:ext uri="{9D8B030D-6E8A-4147-A177-3AD203B41FA5}">
                      <a16:colId xmlns:a16="http://schemas.microsoft.com/office/drawing/2014/main" val="4087756778"/>
                    </a:ext>
                  </a:extLst>
                </a:gridCol>
                <a:gridCol w="1166144">
                  <a:extLst>
                    <a:ext uri="{9D8B030D-6E8A-4147-A177-3AD203B41FA5}">
                      <a16:colId xmlns:a16="http://schemas.microsoft.com/office/drawing/2014/main" val="2585207570"/>
                    </a:ext>
                  </a:extLst>
                </a:gridCol>
                <a:gridCol w="1195056">
                  <a:extLst>
                    <a:ext uri="{9D8B030D-6E8A-4147-A177-3AD203B41FA5}">
                      <a16:colId xmlns:a16="http://schemas.microsoft.com/office/drawing/2014/main" val="3792287951"/>
                    </a:ext>
                  </a:extLst>
                </a:gridCol>
              </a:tblGrid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Date Published</a:t>
                      </a:r>
                      <a:endParaRPr lang="en-GB" sz="2800" b="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 Used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mAP50-95</a:t>
                      </a:r>
                      <a:endParaRPr lang="en-GB" sz="2800" b="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079993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Mohammed Mohsen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Dec 18,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0.65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2303838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Sinem Çelik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Oct 04,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Yolov9t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677413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Mike DeLong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Sep 01, 2024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resnext50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0.91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0.92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F2CEED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GB" sz="2800" b="0" kern="100">
                        <a:effectLst/>
                        <a:highlight>
                          <a:srgbClr val="F2CEED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255285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Quan Hoang Ngoc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30,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0.53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0.55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0.35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953088"/>
                  </a:ext>
                </a:extLst>
              </a:tr>
              <a:tr h="3381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Kero Ashraf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14,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4197202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Yossef Mohammed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11,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yolov9m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744392"/>
                  </a:ext>
                </a:extLst>
              </a:tr>
              <a:tr h="7527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Muhammad Ellbendl Satria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Aug 06,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0.49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0.57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527834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Muhammad Faizan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Jul 14, 2024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0.76</a:t>
                      </a:r>
                      <a:endParaRPr lang="en-GB" sz="2800" b="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0.52</a:t>
                      </a:r>
                      <a:endParaRPr lang="en-GB" sz="2800" b="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86700"/>
                  </a:ext>
                </a:extLst>
              </a:tr>
              <a:tr h="4949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GB" sz="2800" b="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>
                      <a:noFill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Sukma Adhi Wijaya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Jun 30, 2024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yolov8m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en-GB" sz="2800" b="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0.77</a:t>
                      </a:r>
                      <a:endParaRPr lang="en-GB" sz="2800" b="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600" b="0" i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0.54</a:t>
                      </a:r>
                      <a:endParaRPr lang="en-GB" sz="2800" b="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0071" marR="80071" marT="0" marB="0" anchor="ctr">
                    <a:lnL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CA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1170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6AE85-874A-C530-4BDA-27BA22B07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4087" y="6373594"/>
            <a:ext cx="2743200" cy="365125"/>
          </a:xfrm>
        </p:spPr>
        <p:txBody>
          <a:bodyPr/>
          <a:lstStyle/>
          <a:p>
            <a:fld id="{DCBE4099-1221-454A-B7D8-CB1E7BEBAC5A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1424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C052EA-05E2-403D-965E-52D1BFFA2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DC472C-F5DF-C201-30AB-0B2D454E2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Models Used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C1936B8-2FFB-4F78-8388-B8C282B8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2192000" cy="5166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E72C-0B2C-199E-63A6-762E4FCB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0579"/>
            <a:ext cx="5097779" cy="40763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dirty="0"/>
              <a:t>Highest Metrics Achieved By Wijaya:</a:t>
            </a:r>
          </a:p>
          <a:p>
            <a:pPr marL="0"/>
            <a:endParaRPr lang="en-US" sz="2500" dirty="0"/>
          </a:p>
          <a:p>
            <a:pPr marL="228600" lvl="1" indent="0">
              <a:buNone/>
            </a:pPr>
            <a:r>
              <a:rPr lang="en-US" sz="2500" dirty="0"/>
              <a:t>1. YOLO Version 8 Nano Size</a:t>
            </a:r>
          </a:p>
          <a:p>
            <a:pPr marL="228600" lvl="1" indent="0">
              <a:buNone/>
            </a:pPr>
            <a:r>
              <a:rPr lang="en-US" sz="2500" dirty="0"/>
              <a:t>2. YOLO Version 8 Medium Size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CC96A9-DF71-4016-8030-65E232AB6439}"/>
              </a:ext>
            </a:extLst>
          </p:cNvPr>
          <p:cNvSpPr txBox="1">
            <a:spLocks/>
          </p:cNvSpPr>
          <p:nvPr/>
        </p:nvSpPr>
        <p:spPr>
          <a:xfrm>
            <a:off x="6256020" y="2227898"/>
            <a:ext cx="5097780" cy="40763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Latest Model:</a:t>
            </a:r>
          </a:p>
          <a:p>
            <a:pPr marL="0" indent="0">
              <a:buNone/>
            </a:pPr>
            <a:endParaRPr lang="en-US" sz="2500" dirty="0"/>
          </a:p>
          <a:p>
            <a:pPr marL="228600" lvl="1" indent="0">
              <a:buNone/>
            </a:pPr>
            <a:r>
              <a:rPr lang="en-US" sz="2500" dirty="0"/>
              <a:t>3. YOLO Version 11 Nano Size</a:t>
            </a:r>
          </a:p>
          <a:p>
            <a:pPr marL="228600" lvl="1" indent="0">
              <a:buNone/>
            </a:pPr>
            <a:r>
              <a:rPr lang="en-US" sz="2500" dirty="0"/>
              <a:t>4. YOLO Version 11 Medium Size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A69B6-9F1E-2DCD-BD33-99DAFAD8C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645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49344E-4BDE-7D04-E1FF-7BFBADCF5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Comparison of Trained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5AD3354-2E0E-9F64-3FC6-7ABA1BDD8B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0990349"/>
              </p:ext>
            </p:extLst>
          </p:nvPr>
        </p:nvGraphicFramePr>
        <p:xfrm>
          <a:off x="802556" y="1630868"/>
          <a:ext cx="10586888" cy="4719365"/>
        </p:xfrm>
        <a:graphic>
          <a:graphicData uri="http://schemas.openxmlformats.org/drawingml/2006/table">
            <a:tbl>
              <a:tblPr firstRow="1" firstCol="1"/>
              <a:tblGrid>
                <a:gridCol w="1323361">
                  <a:extLst>
                    <a:ext uri="{9D8B030D-6E8A-4147-A177-3AD203B41FA5}">
                      <a16:colId xmlns:a16="http://schemas.microsoft.com/office/drawing/2014/main" val="754733075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333742630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272818758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117487375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243222193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1763320767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759587343"/>
                    </a:ext>
                  </a:extLst>
                </a:gridCol>
                <a:gridCol w="1323361">
                  <a:extLst>
                    <a:ext uri="{9D8B030D-6E8A-4147-A177-3AD203B41FA5}">
                      <a16:colId xmlns:a16="http://schemas.microsoft.com/office/drawing/2014/main" val="3631496374"/>
                    </a:ext>
                  </a:extLst>
                </a:gridCol>
              </a:tblGrid>
              <a:tr h="10253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Running Time [h]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GPU Usage [MB]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F1 Score</a:t>
                      </a:r>
                      <a:endParaRPr lang="en-GB" sz="2400" kern="10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mAP50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</a:t>
                      </a:r>
                      <a:endParaRPr lang="en-US" sz="1800" b="1" kern="100" dirty="0">
                        <a:solidFill>
                          <a:srgbClr val="000000"/>
                        </a:solidFill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50-95</a:t>
                      </a:r>
                      <a:endParaRPr lang="en-GB" sz="2400" kern="100" dirty="0">
                        <a:effectLst/>
                        <a:highlight>
                          <a:srgbClr val="FFFFF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123313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V8n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2.932</a:t>
                      </a:r>
                      <a:endParaRPr lang="en-GB" sz="2400" kern="100" dirty="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0.70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highlight>
                            <a:srgbClr val="D9F2D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GB" sz="2400" kern="100">
                        <a:effectLst/>
                        <a:highlight>
                          <a:srgbClr val="D9F2D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64840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V8m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2.997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3.89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251856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V11n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2.561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1.29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0.45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260776"/>
                  </a:ext>
                </a:extLst>
              </a:tr>
              <a:tr h="923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V11m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>
                      <a:noFill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3.041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4.71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0.67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0.66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GB" sz="2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0.43</a:t>
                      </a:r>
                      <a:endParaRPr lang="en-GB" sz="2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857" marR="108857" marT="0" marB="0" anchor="ctr">
                    <a:lnL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5B0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0389263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DECA0-80BE-2CBD-6B74-5D5EE5336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E4099-1221-454A-B7D8-CB1E7BEBAC5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64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573</Words>
  <Application>Microsoft Office PowerPoint</Application>
  <PresentationFormat>Widescreen</PresentationFormat>
  <Paragraphs>278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Times New Roman</vt:lpstr>
      <vt:lpstr>Office Theme</vt:lpstr>
      <vt:lpstr>Welding Defect Detection with YOLO</vt:lpstr>
      <vt:lpstr>Contents</vt:lpstr>
      <vt:lpstr>Scope of the Project</vt:lpstr>
      <vt:lpstr>PowerPoint Presentation</vt:lpstr>
      <vt:lpstr>The Dataset Kaggle</vt:lpstr>
      <vt:lpstr>The Dataset Bounding Boxes Distribution</vt:lpstr>
      <vt:lpstr>Community Contributors</vt:lpstr>
      <vt:lpstr>Models Used</vt:lpstr>
      <vt:lpstr>Comparison of Trained Models</vt:lpstr>
      <vt:lpstr>Best Model Evaluation YOLOv8 Nano</vt:lpstr>
      <vt:lpstr>Best Model Evaluation YOLOv8 Nano</vt:lpstr>
      <vt:lpstr>Best Model Evaluation YOLOv8 Nano</vt:lpstr>
      <vt:lpstr>Comparison with other Contributors</vt:lpstr>
      <vt:lpstr>Conclusions</vt:lpstr>
      <vt:lpstr>Future Goals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Aldeeb Fadi</dc:creator>
  <cp:lastModifiedBy>Aldeeb Fadi</cp:lastModifiedBy>
  <cp:revision>21</cp:revision>
  <dcterms:created xsi:type="dcterms:W3CDTF">2025-01-04T13:06:23Z</dcterms:created>
  <dcterms:modified xsi:type="dcterms:W3CDTF">2025-01-04T21:04:27Z</dcterms:modified>
</cp:coreProperties>
</file>

<file path=docProps/thumbnail.jpeg>
</file>